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9" r:id="rId1"/>
    <p:sldMasterId id="2147483780" r:id="rId2"/>
    <p:sldMasterId id="2147483781" r:id="rId3"/>
    <p:sldMasterId id="2147483782"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2437765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FEE6FF-722C-4EC5-9883-62940E7E6A27}">
  <a:tblStyle styleId="{96FEE6FF-722C-4EC5-9883-62940E7E6A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78" y="222"/>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8bda237455_0_131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8bda237455_0_1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8bda237455_4_333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8bd883d690_0_4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8bda237455_0_1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8bda237455_0_132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8bda237455_0_133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8bda237455_0_1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e7e6ac20b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e7e6ac20b9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3" name="Google Shape;2443;ge7e6ac20b9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8bda237455_4_33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8bd883d690_0_6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e80f05926f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e80f05926f_3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8" name="Google Shape;2468;ge80f05926f_3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bda237455_4_129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bda237455_4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8bda237455_4_2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8bda237455_4_2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bda237455_0_24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bda237455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8bda237455_0_2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8bda237455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8bda237455_4_25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8bda237455_0_130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8bda237455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51"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marL="0" lvl="0" indent="0" algn="ctr" rtl="0">
              <a:spcBef>
                <a:spcPts val="0"/>
              </a:spcBef>
              <a:spcAft>
                <a:spcPts val="0"/>
              </a:spcAft>
              <a:buNone/>
            </a:pPr>
            <a:r>
              <a:rPr lang="en-US" sz="6800" i="1">
                <a:solidFill>
                  <a:srgbClr val="0000FF"/>
                </a:solidFill>
                <a:latin typeface="Roboto"/>
                <a:ea typeface="Roboto"/>
                <a:cs typeface="Roboto"/>
                <a:sym typeface="Roboto"/>
              </a:rPr>
              <a:t>Juan, Melvin, Joseph O, Francis, Mike C</a:t>
            </a:r>
            <a:endParaRPr sz="6800" i="1">
              <a:solidFill>
                <a:srgbClr val="0000FF"/>
              </a:solidFill>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a:t>
            </a:r>
            <a:endParaRPr/>
          </a:p>
        </p:txBody>
      </p:sp>
      <p:sp>
        <p:nvSpPr>
          <p:cNvPr id="2401" name="Google Shape;2401;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02" name="Google Shape;2402;p145"/>
          <p:cNvSpPr txBox="1">
            <a:spLocks noGrp="1"/>
          </p:cNvSpPr>
          <p:nvPr>
            <p:ph type="body" idx="3"/>
          </p:nvPr>
        </p:nvSpPr>
        <p:spPr>
          <a:xfrm>
            <a:off x="0" y="2270100"/>
            <a:ext cx="10693200" cy="722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Metric =</a:t>
            </a:r>
            <a:r>
              <a:rPr lang="en-US" sz="4400">
                <a:solidFill>
                  <a:schemeClr val="dk1"/>
                </a:solidFill>
              </a:rPr>
              <a:t> WHEN max ( ) OF `system.process.cpu.total.pct` OVER all documents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Threshold</a:t>
            </a:r>
            <a:r>
              <a:rPr lang="en-US" sz="4400">
                <a:solidFill>
                  <a:schemeClr val="dk1"/>
                </a:solidFill>
              </a:rPr>
              <a:t> = IS ABOVE 0.5 FOR THE LAST 5 minutes</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403" name="Google Shape;2403;p145"/>
          <p:cNvPicPr preferRelativeResize="0"/>
          <p:nvPr/>
        </p:nvPicPr>
        <p:blipFill>
          <a:blip r:embed="rId3">
            <a:alphaModFix/>
          </a:blip>
          <a:stretch>
            <a:fillRect/>
          </a:stretch>
        </p:blipFill>
        <p:spPr>
          <a:xfrm>
            <a:off x="10233287" y="1776076"/>
            <a:ext cx="13029988" cy="110902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pic>
        <p:nvPicPr>
          <p:cNvPr id="2408" name="Google Shape;2408;p146"/>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09" name="Google Shape;2409;p146"/>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10" name="Google Shape;2410;p14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11</a:t>
            </a:fld>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sz="5900">
                <a:solidFill>
                  <a:schemeClr val="dk1"/>
                </a:solidFill>
              </a:rPr>
              <a:t>Hardening Against Open Port 22 SSH Vulnerability on Target 1</a:t>
            </a:r>
            <a:endParaRPr sz="59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2416" name="Google Shape;2416;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17" name="Google Shape;2417;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Changing the port and using a non-standard port is to avoid being seen by casual scans. Hackers looking for any open SSH servers will look for port 22, since by default, SSH listens for incoming connections on that port. If it’s harder to scan for your SSH server, then the chances of being attacked are lower.</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To change our port, open our /etc/ssh/sshd_config file and add the following lines:</a:t>
            </a:r>
            <a:endParaRPr sz="4400">
              <a:solidFill>
                <a:schemeClr val="dk1"/>
              </a:solidFill>
            </a:endParaRPr>
          </a:p>
          <a:p>
            <a:pPr marL="1371600" lvl="2" indent="-508000" algn="l" rtl="0">
              <a:lnSpc>
                <a:spcPct val="115000"/>
              </a:lnSpc>
              <a:spcBef>
                <a:spcPts val="1000"/>
              </a:spcBef>
              <a:spcAft>
                <a:spcPts val="0"/>
              </a:spcAft>
              <a:buClr>
                <a:schemeClr val="dk1"/>
              </a:buClr>
              <a:buSzPts val="4400"/>
              <a:buChar char="■"/>
            </a:pPr>
            <a:r>
              <a:rPr lang="en-US" sz="4400">
                <a:solidFill>
                  <a:schemeClr val="dk1"/>
                </a:solidFill>
              </a:rPr>
              <a:t>#Run SSH on a non standard port</a:t>
            </a:r>
            <a:endParaRPr sz="4400">
              <a:solidFill>
                <a:schemeClr val="dk1"/>
              </a:solidFill>
            </a:endParaRPr>
          </a:p>
          <a:p>
            <a:pPr marL="1371600" lvl="2" indent="-508000" algn="l" rtl="0">
              <a:lnSpc>
                <a:spcPct val="115000"/>
              </a:lnSpc>
              <a:spcBef>
                <a:spcPts val="1000"/>
              </a:spcBef>
              <a:spcAft>
                <a:spcPts val="0"/>
              </a:spcAft>
              <a:buClr>
                <a:schemeClr val="dk1"/>
              </a:buClr>
              <a:buSzPts val="4400"/>
              <a:buChar char="■"/>
            </a:pPr>
            <a:r>
              <a:rPr lang="en-US" sz="4400">
                <a:solidFill>
                  <a:schemeClr val="dk1"/>
                </a:solidFill>
              </a:rPr>
              <a:t>Port 2025 #Change me</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Then restart the SSHD service by entering one of the following commands to apply the changes:</a:t>
            </a:r>
            <a:endParaRPr sz="4400">
              <a:solidFill>
                <a:schemeClr val="dk1"/>
              </a:solidFill>
            </a:endParaRPr>
          </a:p>
          <a:p>
            <a:pPr marL="1371600" lvl="2" indent="-508000" algn="l" rtl="0">
              <a:lnSpc>
                <a:spcPct val="115000"/>
              </a:lnSpc>
              <a:spcBef>
                <a:spcPts val="1000"/>
              </a:spcBef>
              <a:spcAft>
                <a:spcPts val="0"/>
              </a:spcAft>
              <a:buClr>
                <a:schemeClr val="dk1"/>
              </a:buClr>
              <a:buSzPts val="4400"/>
              <a:buChar char="■"/>
            </a:pPr>
            <a:r>
              <a:rPr lang="en-US" sz="4400">
                <a:solidFill>
                  <a:schemeClr val="dk1"/>
                </a:solidFill>
              </a:rPr>
              <a:t>‘/etc/init.d/sshd restart’ or ‘service sshd restart’</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sz="4500">
                <a:solidFill>
                  <a:schemeClr val="dk1"/>
                </a:solidFill>
              </a:rPr>
              <a:t>Hardening Against WordPress Configuration and SQL Database Vulnerability on Target 1</a:t>
            </a:r>
            <a:endParaRPr sz="45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2423" name="Google Shape;2423;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24" name="Google Shape;2424;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a:solidFill>
                  <a:schemeClr val="dk1"/>
                </a:solidFill>
              </a:rPr>
              <a:t>Recommended to configure and hash the WordPress database login information to prevent unwanted access to the SQL database.</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With the information unhashed and easily accessible, root access to the SQL database and it’s information is easily attained.</a:t>
            </a:r>
            <a:endParaRPr sz="4400">
              <a:solidFill>
                <a:schemeClr val="dk1"/>
              </a:solidFill>
            </a:endParaRPr>
          </a:p>
          <a:p>
            <a:pPr marL="0" lvl="0" indent="0" algn="l" rtl="0">
              <a:lnSpc>
                <a:spcPct val="115000"/>
              </a:lnSpc>
              <a:spcBef>
                <a:spcPts val="1000"/>
              </a:spcBef>
              <a:spcAft>
                <a:spcPts val="0"/>
              </a:spcAft>
              <a:buNone/>
            </a:pPr>
            <a:r>
              <a:rPr lang="en-US" sz="4400">
                <a:solidFill>
                  <a:schemeClr val="dk1"/>
                </a:solidFill>
              </a:rPr>
              <a:t>Protection through .htcaccess file</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Connect your wordpress site to an FTP client (use SFTP or FTPES to encrypt communication between computers &amp; servers) and download the .htcaccess file which can be found in the root directory of the WordPress website.</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Open the .htcaccess file using any text editor app.</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including the following line: -----------------------&gt;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Update WordPress when new releases come out.</a:t>
            </a:r>
            <a:endParaRPr sz="4400">
              <a:solidFill>
                <a:schemeClr val="dk1"/>
              </a:solidFill>
            </a:endParaRPr>
          </a:p>
          <a:p>
            <a:pPr marL="457200" lvl="0" indent="0" algn="l" rtl="0">
              <a:lnSpc>
                <a:spcPct val="115000"/>
              </a:lnSpc>
              <a:spcBef>
                <a:spcPts val="1000"/>
              </a:spcBef>
              <a:spcAft>
                <a:spcPts val="1000"/>
              </a:spcAft>
              <a:buNone/>
            </a:pPr>
            <a:endParaRPr sz="4400" i="1">
              <a:solidFill>
                <a:schemeClr val="dk1"/>
              </a:solidFill>
            </a:endParaRPr>
          </a:p>
        </p:txBody>
      </p:sp>
      <p:pic>
        <p:nvPicPr>
          <p:cNvPr id="2425" name="Google Shape;2425;p148"/>
          <p:cNvPicPr preferRelativeResize="0"/>
          <p:nvPr/>
        </p:nvPicPr>
        <p:blipFill>
          <a:blip r:embed="rId3">
            <a:alphaModFix/>
          </a:blip>
          <a:stretch>
            <a:fillRect/>
          </a:stretch>
        </p:blipFill>
        <p:spPr>
          <a:xfrm>
            <a:off x="15549700" y="8895000"/>
            <a:ext cx="4918634" cy="318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Hardening Against Privilege Escalation on Target 1</a:t>
            </a:r>
            <a:endParaRPr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2431" name="Google Shape;2431;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432" name="Google Shape;2432;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a:solidFill>
                  <a:schemeClr val="dk1"/>
                </a:solidFill>
              </a:rPr>
              <a:t>Role and permission management of new and existing users is essential to preventing vertical or horizontal escalation of privileges to unauthorized users.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Recommended to set correct file permissions for user accounts, maintain control over assigned roles and permissions for any existing or new user accounts.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Remove sudo access for python from the user.</a:t>
            </a:r>
            <a:endParaRPr sz="4400">
              <a:solidFill>
                <a:schemeClr val="dk1"/>
              </a:solidFill>
            </a:endParaRPr>
          </a:p>
          <a:p>
            <a:pPr marL="1371600" lvl="0" indent="0" algn="l" rtl="0">
              <a:spcBef>
                <a:spcPts val="1000"/>
              </a:spcBef>
              <a:spcAft>
                <a:spcPts val="1200"/>
              </a:spcAft>
              <a:buNone/>
            </a:pPr>
            <a:endParaRPr sz="4400" i="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sz="5200">
                <a:solidFill>
                  <a:schemeClr val="dk1"/>
                </a:solidFill>
              </a:rPr>
              <a:t>Hardening Against WordPress XML-RPC Related Vulnerabilities on Target 1</a:t>
            </a:r>
            <a:endParaRPr sz="52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2438" name="Google Shape;2438;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439" name="Google Shape;2439;p1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Update WordPress version.</a:t>
            </a:r>
            <a:endParaRPr sz="4400">
              <a:solidFill>
                <a:schemeClr val="dk1"/>
              </a:solidFill>
            </a:endParaRPr>
          </a:p>
          <a:p>
            <a:pPr marL="914400" lvl="0" indent="-508000" algn="l" rtl="0">
              <a:lnSpc>
                <a:spcPct val="115000"/>
              </a:lnSpc>
              <a:spcBef>
                <a:spcPts val="0"/>
              </a:spcBef>
              <a:spcAft>
                <a:spcPts val="0"/>
              </a:spcAft>
              <a:buClr>
                <a:schemeClr val="dk1"/>
              </a:buClr>
              <a:buSzPts val="4400"/>
              <a:buChar char="●"/>
            </a:pPr>
            <a:r>
              <a:rPr lang="en-US" sz="4400">
                <a:solidFill>
                  <a:schemeClr val="dk1"/>
                </a:solidFill>
              </a:rPr>
              <a:t>Disable XML-RPC API settings if still enabled (patched after WordPress 3.5.1, as well as post version 3.9.2)</a:t>
            </a:r>
            <a:endParaRPr sz="4400">
              <a:solidFill>
                <a:schemeClr val="dk1"/>
              </a:solidFill>
            </a:endParaRPr>
          </a:p>
          <a:p>
            <a:pPr marL="1371600" lvl="1" indent="-508000" algn="l" rtl="0">
              <a:lnSpc>
                <a:spcPct val="115000"/>
              </a:lnSpc>
              <a:spcBef>
                <a:spcPts val="0"/>
              </a:spcBef>
              <a:spcAft>
                <a:spcPts val="0"/>
              </a:spcAft>
              <a:buClr>
                <a:schemeClr val="dk1"/>
              </a:buClr>
              <a:buSzPts val="4400"/>
              <a:buChar char="○"/>
            </a:pPr>
            <a:r>
              <a:rPr lang="en-US" sz="4400">
                <a:solidFill>
                  <a:schemeClr val="dk1"/>
                </a:solidFill>
              </a:rPr>
              <a:t>xmlrpc.php can be disabled by plugin function utilizing the following as part of theme functions or in better practice as a plugin:</a:t>
            </a:r>
            <a:endParaRPr sz="4400">
              <a:solidFill>
                <a:schemeClr val="dk1"/>
              </a:solidFill>
            </a:endParaRPr>
          </a:p>
          <a:p>
            <a:pPr marL="1828800" lvl="2" indent="-508000" algn="l" rtl="0">
              <a:lnSpc>
                <a:spcPct val="115000"/>
              </a:lnSpc>
              <a:spcBef>
                <a:spcPts val="0"/>
              </a:spcBef>
              <a:spcAft>
                <a:spcPts val="0"/>
              </a:spcAft>
              <a:buClr>
                <a:schemeClr val="dk1"/>
              </a:buClr>
              <a:buSzPts val="4400"/>
              <a:buChar char="■"/>
            </a:pPr>
            <a:r>
              <a:rPr lang="en-US" sz="4400">
                <a:solidFill>
                  <a:schemeClr val="dk1"/>
                </a:solidFill>
              </a:rPr>
              <a:t>add_filter( ‘xmlrpc_enabled’, ‘__return_false’ );</a:t>
            </a:r>
            <a:endParaRPr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5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Weak passwords</a:t>
            </a:r>
            <a:endParaRPr/>
          </a:p>
        </p:txBody>
      </p:sp>
      <p:sp>
        <p:nvSpPr>
          <p:cNvPr id="2446" name="Google Shape;2446;p1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47" name="Google Shape;2447;p151"/>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448" name="Google Shape;2448;p151"/>
          <p:cNvSpPr txBox="1">
            <a:spLocks noGrp="1"/>
          </p:cNvSpPr>
          <p:nvPr>
            <p:ph type="body" idx="3"/>
          </p:nvPr>
        </p:nvSpPr>
        <p:spPr>
          <a:xfrm>
            <a:off x="475" y="2466901"/>
            <a:ext cx="24377700" cy="106170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SzPts val="4400"/>
              <a:buChar char="●"/>
            </a:pPr>
            <a:r>
              <a:rPr lang="en-US" sz="4400"/>
              <a:t>Use Strong and Unique Passwords</a:t>
            </a:r>
            <a:endParaRPr sz="4400"/>
          </a:p>
          <a:p>
            <a:pPr marL="914400" lvl="1" indent="-508000" algn="l" rtl="0">
              <a:lnSpc>
                <a:spcPct val="115000"/>
              </a:lnSpc>
              <a:spcBef>
                <a:spcPts val="0"/>
              </a:spcBef>
              <a:spcAft>
                <a:spcPts val="0"/>
              </a:spcAft>
              <a:buSzPts val="4400"/>
              <a:buChar char="○"/>
            </a:pPr>
            <a:r>
              <a:rPr lang="en-US" sz="4400"/>
              <a:t>Enforce users to add special characters, UPPER, &amp; lower case alphabets; &amp; 0-9.</a:t>
            </a:r>
            <a:endParaRPr sz="4400"/>
          </a:p>
          <a:p>
            <a:pPr marL="457200" lvl="0" indent="-508000" algn="l" rtl="0">
              <a:lnSpc>
                <a:spcPct val="115000"/>
              </a:lnSpc>
              <a:spcBef>
                <a:spcPts val="0"/>
              </a:spcBef>
              <a:spcAft>
                <a:spcPts val="0"/>
              </a:spcAft>
              <a:buSzPts val="4400"/>
              <a:buChar char="●"/>
            </a:pPr>
            <a:r>
              <a:rPr lang="en-US" sz="4400"/>
              <a:t>Enforce password history.</a:t>
            </a:r>
            <a:endParaRPr sz="4400"/>
          </a:p>
          <a:p>
            <a:pPr marL="457200" lvl="0" indent="-508000" algn="l" rtl="0">
              <a:lnSpc>
                <a:spcPct val="115000"/>
              </a:lnSpc>
              <a:spcBef>
                <a:spcPts val="0"/>
              </a:spcBef>
              <a:spcAft>
                <a:spcPts val="0"/>
              </a:spcAft>
              <a:buSzPts val="4400"/>
              <a:buChar char="●"/>
            </a:pPr>
            <a:r>
              <a:rPr lang="en-US" sz="4400"/>
              <a:t>Implement MFA Authentication.</a:t>
            </a:r>
            <a:endParaRPr sz="4400"/>
          </a:p>
          <a:p>
            <a:pPr marL="457200" lvl="0" indent="-508000" algn="l" rtl="0">
              <a:lnSpc>
                <a:spcPct val="115000"/>
              </a:lnSpc>
              <a:spcBef>
                <a:spcPts val="0"/>
              </a:spcBef>
              <a:spcAft>
                <a:spcPts val="0"/>
              </a:spcAft>
              <a:buSzPts val="4400"/>
              <a:buChar char="●"/>
            </a:pPr>
            <a:r>
              <a:rPr lang="en-US" sz="4400"/>
              <a:t>Enforce Policy to change password every 90 days</a:t>
            </a:r>
            <a:endParaRPr sz="4400"/>
          </a:p>
          <a:p>
            <a:pPr marL="457200" lvl="0" indent="-508000" algn="l" rtl="0">
              <a:lnSpc>
                <a:spcPct val="115000"/>
              </a:lnSpc>
              <a:spcBef>
                <a:spcPts val="0"/>
              </a:spcBef>
              <a:spcAft>
                <a:spcPts val="0"/>
              </a:spcAft>
              <a:buSzPts val="4400"/>
              <a:buChar char="●"/>
            </a:pPr>
            <a:r>
              <a:rPr lang="en-US" sz="4400"/>
              <a:t>Don’t use personal information: michael</a:t>
            </a:r>
            <a:endParaRPr sz="4400"/>
          </a:p>
          <a:p>
            <a:pPr marL="457200" lvl="0" indent="-508000" algn="l" rtl="0">
              <a:lnSpc>
                <a:spcPct val="115000"/>
              </a:lnSpc>
              <a:spcBef>
                <a:spcPts val="0"/>
              </a:spcBef>
              <a:spcAft>
                <a:spcPts val="0"/>
              </a:spcAft>
              <a:buSzPts val="4400"/>
              <a:buChar char="●"/>
            </a:pPr>
            <a:r>
              <a:rPr lang="en-US" sz="4400">
                <a:solidFill>
                  <a:schemeClr val="dk1"/>
                </a:solidFill>
              </a:rPr>
              <a:t>Generate an SSH Key Pair.</a:t>
            </a:r>
            <a:endParaRPr sz="4400"/>
          </a:p>
        </p:txBody>
      </p:sp>
      <p:pic>
        <p:nvPicPr>
          <p:cNvPr id="2449" name="Google Shape;2449;p151"/>
          <p:cNvPicPr preferRelativeResize="0"/>
          <p:nvPr/>
        </p:nvPicPr>
        <p:blipFill>
          <a:blip r:embed="rId3">
            <a:alphaModFix/>
          </a:blip>
          <a:stretch>
            <a:fillRect/>
          </a:stretch>
        </p:blipFill>
        <p:spPr>
          <a:xfrm>
            <a:off x="7932850" y="7929725"/>
            <a:ext cx="6592275" cy="464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pic>
        <p:nvPicPr>
          <p:cNvPr id="2454" name="Google Shape;2454;p152"/>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55" name="Google Shape;2455;p152"/>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56" name="Google Shape;2456;p15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17</a:t>
            </a:fld>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1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462" name="Google Shape;2462;p1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463" name="Google Shape;2463;p15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Playbook Overview</a:t>
            </a:r>
            <a:endParaRPr sz="4400">
              <a:solidFill>
                <a:schemeClr val="dk1"/>
              </a:solidFill>
            </a:endParaRPr>
          </a:p>
          <a:p>
            <a:pPr marL="0" lvl="0" indent="0" algn="l" rtl="0">
              <a:spcBef>
                <a:spcPts val="1200"/>
              </a:spcBef>
              <a:spcAft>
                <a:spcPts val="0"/>
              </a:spcAft>
              <a:buNone/>
            </a:pPr>
            <a:endParaRPr sz="4400" i="1">
              <a:solidFill>
                <a:schemeClr val="dk1"/>
              </a:solidFill>
            </a:endParaRPr>
          </a:p>
          <a:p>
            <a:pPr marL="0" lvl="0" indent="0" algn="l" rtl="0">
              <a:spcBef>
                <a:spcPts val="1200"/>
              </a:spcBef>
              <a:spcAft>
                <a:spcPts val="0"/>
              </a:spcAft>
              <a:buNone/>
            </a:pPr>
            <a:r>
              <a:rPr lang="en-US" sz="4400">
                <a:solidFill>
                  <a:schemeClr val="dk1"/>
                </a:solidFill>
              </a:rPr>
              <a:t>Update packages in Debian server where wordpress is being hosted.</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1200"/>
              </a:spcAft>
              <a:buNone/>
            </a:pPr>
            <a:endParaRPr sz="4400">
              <a:solidFill>
                <a:schemeClr val="dk1"/>
              </a:solidFill>
            </a:endParaRPr>
          </a:p>
        </p:txBody>
      </p:sp>
      <p:pic>
        <p:nvPicPr>
          <p:cNvPr id="2464" name="Google Shape;2464;p153"/>
          <p:cNvPicPr preferRelativeResize="0"/>
          <p:nvPr/>
        </p:nvPicPr>
        <p:blipFill>
          <a:blip r:embed="rId3">
            <a:alphaModFix/>
          </a:blip>
          <a:stretch>
            <a:fillRect/>
          </a:stretch>
        </p:blipFill>
        <p:spPr>
          <a:xfrm>
            <a:off x="4815425" y="5854975"/>
            <a:ext cx="13538375" cy="562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1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2471" name="Google Shape;2471;p15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472" name="Google Shape;2472;p154"/>
          <p:cNvSpPr txBox="1">
            <a:spLocks noGrp="1"/>
          </p:cNvSpPr>
          <p:nvPr>
            <p:ph type="body" idx="3"/>
          </p:nvPr>
        </p:nvSpPr>
        <p:spPr>
          <a:xfrm>
            <a:off x="475" y="394700"/>
            <a:ext cx="24377700" cy="12688800"/>
          </a:xfrm>
          <a:prstGeom prst="rect">
            <a:avLst/>
          </a:prstGeom>
        </p:spPr>
        <p:txBody>
          <a:bodyPr spcFirstLastPara="1" wrap="square" lIns="1219000" tIns="0" rIns="1219000" bIns="2437975" anchor="t" anchorCtr="0">
            <a:noAutofit/>
          </a:bodyPr>
          <a:lstStyle/>
          <a:p>
            <a:pPr marL="0" lvl="0" indent="0" algn="l" rtl="0">
              <a:spcBef>
                <a:spcPts val="0"/>
              </a:spcBef>
              <a:spcAft>
                <a:spcPts val="2100"/>
              </a:spcAft>
              <a:buNone/>
            </a:pPr>
            <a:endParaRPr/>
          </a:p>
        </p:txBody>
      </p:sp>
      <p:pic>
        <p:nvPicPr>
          <p:cNvPr id="2473" name="Google Shape;2473;p154"/>
          <p:cNvPicPr preferRelativeResize="0"/>
          <p:nvPr/>
        </p:nvPicPr>
        <p:blipFill>
          <a:blip r:embed="rId3">
            <a:alphaModFix/>
          </a:blip>
          <a:stretch>
            <a:fillRect/>
          </a:stretch>
        </p:blipFill>
        <p:spPr>
          <a:xfrm>
            <a:off x="475" y="0"/>
            <a:ext cx="24377652" cy="1308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34" name="Google Shape;2334;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35" name="Google Shape;2335;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6" name="Google Shape;2336;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37" name="Google Shape;2337;p137"/>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38" name="Google Shape;2338;p137"/>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Alerts Implemented</a:t>
            </a:r>
            <a:endParaRPr/>
          </a:p>
        </p:txBody>
      </p:sp>
      <p:sp>
        <p:nvSpPr>
          <p:cNvPr id="2339" name="Google Shape;2339;p137"/>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Hardening</a:t>
            </a:r>
            <a:endParaRPr/>
          </a:p>
        </p:txBody>
      </p:sp>
      <p:sp>
        <p:nvSpPr>
          <p:cNvPr id="2340" name="Google Shape;2340;p137"/>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Implementing Patches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138"/>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346" name="Google Shape;2346;p138"/>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t>Network Topology</a:t>
            </a:r>
            <a:endParaRPr/>
          </a:p>
          <a:p>
            <a:pPr marL="0" lvl="0" indent="0" algn="ctr" rtl="0">
              <a:spcBef>
                <a:spcPts val="0"/>
              </a:spcBef>
              <a:spcAft>
                <a:spcPts val="0"/>
              </a:spcAft>
              <a:buClr>
                <a:schemeClr val="dk1"/>
              </a:buClr>
              <a:buSzPts val="1100"/>
              <a:buFont typeface="Arial"/>
              <a:buNone/>
            </a:pPr>
            <a:r>
              <a:rPr lang="en-US"/>
              <a:t>&amp; Critical Vulnerabilities</a:t>
            </a:r>
            <a:endParaRPr/>
          </a:p>
          <a:p>
            <a:pPr marL="0" lvl="0" indent="0" algn="ctr"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7" name="Google Shape;2347;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marR="0" lvl="0" indent="0" algn="l" rtl="0">
              <a:lnSpc>
                <a:spcPct val="100000"/>
              </a:lnSpc>
              <a:spcBef>
                <a:spcPts val="0"/>
              </a:spcBef>
              <a:spcAft>
                <a:spcPts val="0"/>
              </a:spcAft>
              <a:buNone/>
            </a:pPr>
            <a:endParaRPr sz="4800" b="1"/>
          </a:p>
          <a:p>
            <a:pPr marL="0" lvl="0" indent="0" algn="l" rtl="0">
              <a:spcBef>
                <a:spcPts val="0"/>
              </a:spcBef>
              <a:spcAft>
                <a:spcPts val="0"/>
              </a:spcAft>
              <a:buNone/>
            </a:pP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2100"/>
              </a:spcAft>
              <a:buNone/>
            </a:pPr>
            <a:endParaRPr/>
          </a:p>
        </p:txBody>
      </p:sp>
      <p:sp>
        <p:nvSpPr>
          <p:cNvPr id="2353" name="Google Shape;2353;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sz="2900" b="1"/>
          </a:p>
          <a:p>
            <a:pPr marL="0" lvl="0" indent="0" algn="l" rtl="0">
              <a:spcBef>
                <a:spcPts val="0"/>
              </a:spcBef>
              <a:spcAft>
                <a:spcPts val="0"/>
              </a:spcAft>
              <a:buClr>
                <a:schemeClr val="dk1"/>
              </a:buClr>
              <a:buSzPts val="2900"/>
              <a:buFont typeface="Arial"/>
              <a:buNone/>
            </a:pPr>
            <a:r>
              <a:rPr lang="en-US"/>
              <a:t>Address Range:</a:t>
            </a:r>
            <a:endParaRPr/>
          </a:p>
          <a:p>
            <a:pPr marL="0" lvl="0" indent="0" algn="l" rtl="0">
              <a:spcBef>
                <a:spcPts val="0"/>
              </a:spcBef>
              <a:spcAft>
                <a:spcPts val="0"/>
              </a:spcAft>
              <a:buClr>
                <a:schemeClr val="dk1"/>
              </a:buClr>
              <a:buSzPts val="2900"/>
              <a:buFont typeface="Arial"/>
              <a:buNone/>
            </a:pPr>
            <a:r>
              <a:rPr lang="en-US"/>
              <a:t>192.168.1.0/24</a:t>
            </a:r>
            <a:endParaRPr/>
          </a:p>
          <a:p>
            <a:pPr marL="0" lvl="0" indent="0" algn="l" rtl="0">
              <a:spcBef>
                <a:spcPts val="0"/>
              </a:spcBef>
              <a:spcAft>
                <a:spcPts val="0"/>
              </a:spcAft>
              <a:buClr>
                <a:schemeClr val="dk1"/>
              </a:buClr>
              <a:buSzPts val="2900"/>
              <a:buFont typeface="Arial"/>
              <a:buNone/>
            </a:pPr>
            <a:r>
              <a:rPr lang="en-US"/>
              <a:t>Netmask: 255.255.255.0</a:t>
            </a:r>
            <a:endParaRPr/>
          </a:p>
          <a:p>
            <a:pPr marL="0" lvl="0" indent="0" algn="l" rtl="0">
              <a:spcBef>
                <a:spcPts val="0"/>
              </a:spcBef>
              <a:spcAft>
                <a:spcPts val="0"/>
              </a:spcAft>
              <a:buClr>
                <a:schemeClr val="dk1"/>
              </a:buClr>
              <a:buSzPts val="2900"/>
              <a:buFont typeface="Arial"/>
              <a:buNone/>
            </a:pPr>
            <a:r>
              <a:rPr lang="en-US"/>
              <a:t>Gateway: 192.168.1.1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sz="2200"/>
              <a:t>IPv4: 192.168.1.90</a:t>
            </a:r>
            <a:endParaRPr sz="2200"/>
          </a:p>
          <a:p>
            <a:pPr marL="0" lvl="0" indent="0" algn="l" rtl="0">
              <a:spcBef>
                <a:spcPts val="0"/>
              </a:spcBef>
              <a:spcAft>
                <a:spcPts val="0"/>
              </a:spcAft>
              <a:buClr>
                <a:schemeClr val="dk1"/>
              </a:buClr>
              <a:buSzPts val="2900"/>
              <a:buFont typeface="Arial"/>
              <a:buNone/>
            </a:pPr>
            <a:r>
              <a:rPr lang="en-US" sz="2200"/>
              <a:t>OS: Debian Kali 5.4.0</a:t>
            </a:r>
            <a:endParaRPr sz="2200"/>
          </a:p>
          <a:p>
            <a:pPr marL="0" lvl="0" indent="0" algn="l" rtl="0">
              <a:spcBef>
                <a:spcPts val="0"/>
              </a:spcBef>
              <a:spcAft>
                <a:spcPts val="0"/>
              </a:spcAft>
              <a:buClr>
                <a:schemeClr val="dk1"/>
              </a:buClr>
              <a:buSzPts val="2900"/>
              <a:buFont typeface="Arial"/>
              <a:buNone/>
            </a:pPr>
            <a:r>
              <a:rPr lang="en-US" sz="2200"/>
              <a:t>Hostname: Kali</a:t>
            </a:r>
            <a:endParaRPr sz="2200"/>
          </a:p>
          <a:p>
            <a:pPr marL="0" lvl="0" indent="0" algn="l" rtl="0">
              <a:spcBef>
                <a:spcPts val="0"/>
              </a:spcBef>
              <a:spcAft>
                <a:spcPts val="0"/>
              </a:spcAft>
              <a:buClr>
                <a:schemeClr val="dk1"/>
              </a:buClr>
              <a:buSzPts val="2900"/>
              <a:buFont typeface="Arial"/>
              <a:buNone/>
            </a:pPr>
            <a:endParaRPr sz="2200"/>
          </a:p>
          <a:p>
            <a:pPr marL="0" lvl="0" indent="0" algn="l" rtl="0">
              <a:spcBef>
                <a:spcPts val="0"/>
              </a:spcBef>
              <a:spcAft>
                <a:spcPts val="0"/>
              </a:spcAft>
              <a:buClr>
                <a:schemeClr val="dk1"/>
              </a:buClr>
              <a:buSzPts val="2900"/>
              <a:buFont typeface="Arial"/>
              <a:buNone/>
            </a:pPr>
            <a:r>
              <a:rPr lang="en-US" sz="2200"/>
              <a:t>IPv4: 192.168.1.110</a:t>
            </a:r>
            <a:endParaRPr sz="2200"/>
          </a:p>
          <a:p>
            <a:pPr marL="0" lvl="0" indent="0" algn="l" rtl="0">
              <a:spcBef>
                <a:spcPts val="0"/>
              </a:spcBef>
              <a:spcAft>
                <a:spcPts val="0"/>
              </a:spcAft>
              <a:buClr>
                <a:schemeClr val="dk1"/>
              </a:buClr>
              <a:buSzPts val="2900"/>
              <a:buFont typeface="Arial"/>
              <a:buNone/>
            </a:pPr>
            <a:r>
              <a:rPr lang="en-US" sz="2200"/>
              <a:t>OS: Debian GNU/Linux 8</a:t>
            </a:r>
            <a:endParaRPr sz="2200"/>
          </a:p>
          <a:p>
            <a:pPr marL="0" lvl="0" indent="0" algn="l" rtl="0">
              <a:spcBef>
                <a:spcPts val="0"/>
              </a:spcBef>
              <a:spcAft>
                <a:spcPts val="0"/>
              </a:spcAft>
              <a:buClr>
                <a:schemeClr val="dk1"/>
              </a:buClr>
              <a:buSzPts val="2900"/>
              <a:buFont typeface="Arial"/>
              <a:buNone/>
            </a:pPr>
            <a:r>
              <a:rPr lang="en-US" sz="2200"/>
              <a:t>Hostname: Target 1</a:t>
            </a:r>
            <a:endParaRPr sz="2200"/>
          </a:p>
          <a:p>
            <a:pPr marL="0" lvl="0" indent="0" algn="l" rtl="0">
              <a:spcBef>
                <a:spcPts val="0"/>
              </a:spcBef>
              <a:spcAft>
                <a:spcPts val="0"/>
              </a:spcAft>
              <a:buClr>
                <a:schemeClr val="dk1"/>
              </a:buClr>
              <a:buSzPts val="2900"/>
              <a:buFont typeface="Arial"/>
              <a:buNone/>
            </a:pPr>
            <a:endParaRPr sz="2200"/>
          </a:p>
          <a:p>
            <a:pPr marL="0" lvl="0" indent="0" algn="l" rtl="0">
              <a:spcBef>
                <a:spcPts val="0"/>
              </a:spcBef>
              <a:spcAft>
                <a:spcPts val="0"/>
              </a:spcAft>
              <a:buClr>
                <a:schemeClr val="dk1"/>
              </a:buClr>
              <a:buSzPts val="2900"/>
              <a:buFont typeface="Arial"/>
              <a:buNone/>
            </a:pPr>
            <a:r>
              <a:rPr lang="en-US" sz="2200"/>
              <a:t>IPv4: 192.168.1.105</a:t>
            </a:r>
            <a:endParaRPr sz="2200"/>
          </a:p>
          <a:p>
            <a:pPr marL="0" lvl="0" indent="0" algn="l" rtl="0">
              <a:spcBef>
                <a:spcPts val="0"/>
              </a:spcBef>
              <a:spcAft>
                <a:spcPts val="0"/>
              </a:spcAft>
              <a:buClr>
                <a:schemeClr val="dk1"/>
              </a:buClr>
              <a:buSzPts val="2900"/>
              <a:buFont typeface="Arial"/>
              <a:buNone/>
            </a:pPr>
            <a:r>
              <a:rPr lang="en-US" sz="2200"/>
              <a:t>OS: Ubuntu 18.04</a:t>
            </a:r>
            <a:endParaRPr sz="2200"/>
          </a:p>
          <a:p>
            <a:pPr marL="0" lvl="0" indent="0" algn="l" rtl="0">
              <a:spcBef>
                <a:spcPts val="0"/>
              </a:spcBef>
              <a:spcAft>
                <a:spcPts val="0"/>
              </a:spcAft>
              <a:buClr>
                <a:schemeClr val="dk1"/>
              </a:buClr>
              <a:buSzPts val="2900"/>
              <a:buFont typeface="Arial"/>
              <a:buNone/>
            </a:pPr>
            <a:r>
              <a:rPr lang="en-US" sz="2200"/>
              <a:t>Hostname: Target 2</a:t>
            </a:r>
            <a:endParaRPr sz="2200"/>
          </a:p>
          <a:p>
            <a:pPr marL="0" lvl="0" indent="0" algn="l" rtl="0">
              <a:spcBef>
                <a:spcPts val="0"/>
              </a:spcBef>
              <a:spcAft>
                <a:spcPts val="0"/>
              </a:spcAft>
              <a:buClr>
                <a:schemeClr val="dk1"/>
              </a:buClr>
              <a:buSzPts val="2900"/>
              <a:buFont typeface="Arial"/>
              <a:buNone/>
            </a:pPr>
            <a:endParaRPr sz="2200"/>
          </a:p>
          <a:p>
            <a:pPr marL="0" lvl="0" indent="0" algn="l" rtl="0">
              <a:spcBef>
                <a:spcPts val="0"/>
              </a:spcBef>
              <a:spcAft>
                <a:spcPts val="0"/>
              </a:spcAft>
              <a:buClr>
                <a:schemeClr val="dk1"/>
              </a:buClr>
              <a:buSzPts val="2900"/>
              <a:buFont typeface="Arial"/>
              <a:buNone/>
            </a:pPr>
            <a:r>
              <a:rPr lang="en-US" sz="2200"/>
              <a:t>IPv4: 192.168.1.105</a:t>
            </a:r>
            <a:endParaRPr sz="2200"/>
          </a:p>
          <a:p>
            <a:pPr marL="0" lvl="0" indent="0" algn="l" rtl="0">
              <a:spcBef>
                <a:spcPts val="0"/>
              </a:spcBef>
              <a:spcAft>
                <a:spcPts val="0"/>
              </a:spcAft>
              <a:buClr>
                <a:schemeClr val="dk1"/>
              </a:buClr>
              <a:buSzPts val="2900"/>
              <a:buFont typeface="Arial"/>
              <a:buNone/>
            </a:pPr>
            <a:r>
              <a:rPr lang="en-US" sz="2200"/>
              <a:t>OS: Ubuntu 18.04</a:t>
            </a:r>
            <a:endParaRPr sz="2200"/>
          </a:p>
          <a:p>
            <a:pPr marL="0" lvl="0" indent="0" algn="l" rtl="0">
              <a:spcBef>
                <a:spcPts val="0"/>
              </a:spcBef>
              <a:spcAft>
                <a:spcPts val="0"/>
              </a:spcAft>
              <a:buClr>
                <a:schemeClr val="dk1"/>
              </a:buClr>
              <a:buSzPts val="2900"/>
              <a:buFont typeface="Arial"/>
              <a:buNone/>
            </a:pPr>
            <a:r>
              <a:rPr lang="en-US" sz="2200"/>
              <a:t>Hostname: Capstone</a:t>
            </a:r>
            <a:endParaRPr sz="2200"/>
          </a:p>
          <a:p>
            <a:pPr marL="0" lvl="0" indent="0" algn="l" rtl="0">
              <a:spcBef>
                <a:spcPts val="0"/>
              </a:spcBef>
              <a:spcAft>
                <a:spcPts val="0"/>
              </a:spcAft>
              <a:buClr>
                <a:schemeClr val="dk1"/>
              </a:buClr>
              <a:buSzPts val="2900"/>
              <a:buFont typeface="Arial"/>
              <a:buNone/>
            </a:pPr>
            <a:endParaRPr sz="2200"/>
          </a:p>
          <a:p>
            <a:pPr marL="0" lvl="0" indent="0" algn="l" rtl="0">
              <a:spcBef>
                <a:spcPts val="0"/>
              </a:spcBef>
              <a:spcAft>
                <a:spcPts val="0"/>
              </a:spcAft>
              <a:buClr>
                <a:schemeClr val="dk1"/>
              </a:buClr>
              <a:buSzPts val="2900"/>
              <a:buFont typeface="Arial"/>
              <a:buNone/>
            </a:pPr>
            <a:r>
              <a:rPr lang="en-US" sz="2200"/>
              <a:t>IPv4: 192.168.1.100</a:t>
            </a:r>
            <a:endParaRPr sz="2200"/>
          </a:p>
          <a:p>
            <a:pPr marL="0" lvl="0" indent="0" algn="l" rtl="0">
              <a:spcBef>
                <a:spcPts val="0"/>
              </a:spcBef>
              <a:spcAft>
                <a:spcPts val="0"/>
              </a:spcAft>
              <a:buClr>
                <a:schemeClr val="dk1"/>
              </a:buClr>
              <a:buSzPts val="2900"/>
              <a:buFont typeface="Arial"/>
              <a:buNone/>
            </a:pPr>
            <a:r>
              <a:rPr lang="en-US" sz="2200"/>
              <a:t>OS: Ubuntu 18.04</a:t>
            </a:r>
            <a:endParaRPr sz="2200"/>
          </a:p>
          <a:p>
            <a:pPr marL="0" lvl="0" indent="0" algn="l" rtl="0">
              <a:spcBef>
                <a:spcPts val="0"/>
              </a:spcBef>
              <a:spcAft>
                <a:spcPts val="0"/>
              </a:spcAft>
              <a:buClr>
                <a:schemeClr val="dk1"/>
              </a:buClr>
              <a:buSzPts val="2900"/>
              <a:buFont typeface="Arial"/>
              <a:buNone/>
            </a:pPr>
            <a:r>
              <a:rPr lang="en-US" sz="2200"/>
              <a:t>Hostname: ELK</a:t>
            </a:r>
            <a:endParaRPr sz="2200"/>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None/>
            </a:pPr>
            <a:endParaRPr/>
          </a:p>
        </p:txBody>
      </p:sp>
      <p:sp>
        <p:nvSpPr>
          <p:cNvPr id="2354" name="Google Shape;2354;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5" name="Google Shape;2355;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6" name="Google Shape;2356;p139"/>
          <p:cNvPicPr preferRelativeResize="0"/>
          <p:nvPr/>
        </p:nvPicPr>
        <p:blipFill>
          <a:blip r:embed="rId3">
            <a:alphaModFix/>
          </a:blip>
          <a:stretch>
            <a:fillRect/>
          </a:stretch>
        </p:blipFill>
        <p:spPr>
          <a:xfrm>
            <a:off x="307575" y="2427925"/>
            <a:ext cx="17860800" cy="1039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2" name="Google Shape;2362;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63" name="Google Shape;2363;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64" name="Google Shape;2364;p140"/>
          <p:cNvGraphicFramePr/>
          <p:nvPr/>
        </p:nvGraphicFramePr>
        <p:xfrm>
          <a:off x="1191013" y="3255175"/>
          <a:ext cx="3000000" cy="3000000"/>
        </p:xfrm>
        <a:graphic>
          <a:graphicData uri="http://schemas.openxmlformats.org/drawingml/2006/table">
            <a:tbl>
              <a:tblPr>
                <a:noFill/>
                <a:tableStyleId>{96FEE6FF-722C-4EC5-9883-62940E7E6A27}</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940275">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416075">
                <a:tc>
                  <a:txBody>
                    <a:bodyPr/>
                    <a:lstStyle/>
                    <a:p>
                      <a:pPr marL="0" lvl="0" indent="0" algn="ctr" rtl="0">
                        <a:spcBef>
                          <a:spcPts val="0"/>
                        </a:spcBef>
                        <a:spcAft>
                          <a:spcPts val="0"/>
                        </a:spcAft>
                        <a:buNone/>
                      </a:pPr>
                      <a:r>
                        <a:rPr lang="en-US" sz="4400" b="1" i="1">
                          <a:latin typeface="Roboto"/>
                          <a:ea typeface="Roboto"/>
                          <a:cs typeface="Roboto"/>
                          <a:sym typeface="Roboto"/>
                        </a:rPr>
                        <a:t>Poorly Configured SSH Port</a:t>
                      </a:r>
                      <a:endParaRPr sz="4400" b="1"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Performed an nmap scan of target host 1</a:t>
                      </a:r>
                      <a:endParaRPr sz="4400"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Since user michael had a password implemented, we were able to gain access</a:t>
                      </a:r>
                      <a:endParaRPr sz="4400" i="1">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678175">
                <a:tc>
                  <a:txBody>
                    <a:bodyPr/>
                    <a:lstStyle/>
                    <a:p>
                      <a:pPr marL="0" lvl="0" indent="0" algn="ctr" rtl="0">
                        <a:spcBef>
                          <a:spcPts val="0"/>
                        </a:spcBef>
                        <a:spcAft>
                          <a:spcPts val="0"/>
                        </a:spcAft>
                        <a:buNone/>
                      </a:pPr>
                      <a:r>
                        <a:rPr lang="en-US" sz="4400" b="1" i="1">
                          <a:latin typeface="Roboto"/>
                          <a:ea typeface="Roboto"/>
                          <a:cs typeface="Roboto"/>
                          <a:sym typeface="Roboto"/>
                        </a:rPr>
                        <a:t>Wordpress enumeration</a:t>
                      </a:r>
                      <a:endParaRPr sz="4400" b="1"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Performed a wpscan enumeration</a:t>
                      </a:r>
                      <a:endParaRPr sz="4400"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We discovered users: michael &amp; steven</a:t>
                      </a:r>
                      <a:endParaRPr sz="4400" i="1">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154000">
                <a:tc>
                  <a:txBody>
                    <a:bodyPr/>
                    <a:lstStyle/>
                    <a:p>
                      <a:pPr marL="0" lvl="0" indent="0" algn="ctr" rtl="0">
                        <a:spcBef>
                          <a:spcPts val="0"/>
                        </a:spcBef>
                        <a:spcAft>
                          <a:spcPts val="0"/>
                        </a:spcAft>
                        <a:buClr>
                          <a:schemeClr val="dk1"/>
                        </a:buClr>
                        <a:buSzPts val="1100"/>
                        <a:buFont typeface="Arial"/>
                        <a:buNone/>
                      </a:pPr>
                      <a:r>
                        <a:rPr lang="en-US" sz="4400" b="1" i="1">
                          <a:solidFill>
                            <a:schemeClr val="dk1"/>
                          </a:solidFill>
                          <a:latin typeface="Roboto"/>
                          <a:ea typeface="Roboto"/>
                          <a:cs typeface="Roboto"/>
                          <a:sym typeface="Roboto"/>
                        </a:rPr>
                        <a:t>Weak Password Implementation</a:t>
                      </a:r>
                      <a:endParaRPr sz="4400" b="1" i="1">
                        <a:solidFill>
                          <a:schemeClr val="dk1"/>
                        </a:solidFill>
                        <a:latin typeface="Roboto"/>
                        <a:ea typeface="Roboto"/>
                        <a:cs typeface="Roboto"/>
                        <a:sym typeface="Roboto"/>
                      </a:endParaRPr>
                    </a:p>
                    <a:p>
                      <a:pPr marL="0" lvl="0" indent="0" algn="ctr" rtl="0">
                        <a:spcBef>
                          <a:spcPts val="0"/>
                        </a:spcBef>
                        <a:spcAft>
                          <a:spcPts val="0"/>
                        </a:spcAft>
                        <a:buNone/>
                      </a:pPr>
                      <a:endParaRPr sz="44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4400" i="1">
                          <a:solidFill>
                            <a:schemeClr val="dk1"/>
                          </a:solidFill>
                          <a:latin typeface="Roboto"/>
                          <a:ea typeface="Roboto"/>
                          <a:cs typeface="Roboto"/>
                          <a:sym typeface="Roboto"/>
                        </a:rPr>
                        <a:t>After discovering users was able to perform a hydra brute force attack using michael’s login</a:t>
                      </a:r>
                      <a:endParaRPr sz="4400"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michaels password is michael</a:t>
                      </a:r>
                      <a:endParaRPr sz="4400" i="1">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1678175">
                <a:tc>
                  <a:txBody>
                    <a:bodyPr/>
                    <a:lstStyle/>
                    <a:p>
                      <a:pPr marL="0" lvl="0" indent="0" algn="ctr" rtl="0">
                        <a:spcBef>
                          <a:spcPts val="0"/>
                        </a:spcBef>
                        <a:spcAft>
                          <a:spcPts val="0"/>
                        </a:spcAft>
                        <a:buNone/>
                      </a:pPr>
                      <a:r>
                        <a:rPr lang="en-US" sz="4400" b="1" i="1">
                          <a:latin typeface="Roboto"/>
                          <a:ea typeface="Roboto"/>
                          <a:cs typeface="Roboto"/>
                          <a:sym typeface="Roboto"/>
                        </a:rPr>
                        <a:t>No File Security Permission Implementation</a:t>
                      </a:r>
                      <a:endParaRPr sz="4400" b="1"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4400" i="1">
                          <a:solidFill>
                            <a:schemeClr val="dk1"/>
                          </a:solidFill>
                          <a:latin typeface="Roboto"/>
                          <a:ea typeface="Roboto"/>
                          <a:cs typeface="Roboto"/>
                          <a:sym typeface="Roboto"/>
                        </a:rPr>
                        <a:t>Plaintext password in wp-config.php</a:t>
                      </a:r>
                      <a:endParaRPr sz="4400"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We were able to login to mysql using R@v3nSecurity</a:t>
                      </a:r>
                      <a:endParaRPr sz="4400" i="1">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Critical Vulnerabilities</a:t>
            </a:r>
            <a:r>
              <a:rPr lang="en-US"/>
              <a:t>: Target 1 (Continued)</a:t>
            </a:r>
            <a:endParaRPr/>
          </a:p>
        </p:txBody>
      </p:sp>
      <p:sp>
        <p:nvSpPr>
          <p:cNvPr id="2370" name="Google Shape;2370;p1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71" name="Google Shape;2371;p14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72" name="Google Shape;2372;p141"/>
          <p:cNvGraphicFramePr/>
          <p:nvPr/>
        </p:nvGraphicFramePr>
        <p:xfrm>
          <a:off x="1191013" y="3339750"/>
          <a:ext cx="3000000" cy="3000000"/>
        </p:xfrm>
        <a:graphic>
          <a:graphicData uri="http://schemas.openxmlformats.org/drawingml/2006/table">
            <a:tbl>
              <a:tblPr>
                <a:noFill/>
                <a:tableStyleId>{96FEE6FF-722C-4EC5-9883-62940E7E6A27}</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101285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397475">
                <a:tc>
                  <a:txBody>
                    <a:bodyPr/>
                    <a:lstStyle/>
                    <a:p>
                      <a:pPr marL="0" lvl="0" indent="0" algn="ctr" rtl="0">
                        <a:spcBef>
                          <a:spcPts val="0"/>
                        </a:spcBef>
                        <a:spcAft>
                          <a:spcPts val="0"/>
                        </a:spcAft>
                        <a:buNone/>
                      </a:pPr>
                      <a:r>
                        <a:rPr lang="en-US" sz="4400" b="1" i="1">
                          <a:latin typeface="Roboto"/>
                          <a:ea typeface="Roboto"/>
                          <a:cs typeface="Roboto"/>
                          <a:sym typeface="Roboto"/>
                        </a:rPr>
                        <a:t>Use of weak password salted hashes</a:t>
                      </a:r>
                      <a:endParaRPr sz="4400" b="1"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salted password used a weak hash value that only has 32 </a:t>
                      </a:r>
                      <a:endParaRPr sz="4400"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we were able to crack the weak using john the ripper, after execution we received pink84</a:t>
                      </a:r>
                      <a:endParaRPr sz="4400" i="1">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4192350">
                <a:tc>
                  <a:txBody>
                    <a:bodyPr/>
                    <a:lstStyle/>
                    <a:p>
                      <a:pPr marL="0" lvl="0" indent="0" algn="ctr" rtl="0">
                        <a:spcBef>
                          <a:spcPts val="0"/>
                        </a:spcBef>
                        <a:spcAft>
                          <a:spcPts val="0"/>
                        </a:spcAft>
                        <a:buNone/>
                      </a:pPr>
                      <a:r>
                        <a:rPr lang="en-US" sz="4400" b="1" i="1">
                          <a:latin typeface="Roboto"/>
                          <a:ea typeface="Roboto"/>
                          <a:cs typeface="Roboto"/>
                          <a:sym typeface="Roboto"/>
                        </a:rPr>
                        <a:t>Python root escalation</a:t>
                      </a:r>
                      <a:endParaRPr sz="4400" b="1"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Used sudo -l to gain information needed to perform escalation</a:t>
                      </a:r>
                      <a:endParaRPr sz="4400" i="1">
                        <a:latin typeface="Roboto"/>
                        <a:ea typeface="Roboto"/>
                        <a:cs typeface="Roboto"/>
                        <a:sym typeface="Roboto"/>
                      </a:endParaRPr>
                    </a:p>
                    <a:p>
                      <a:pPr marL="0" lvl="0" indent="0" algn="ctr" rtl="0">
                        <a:spcBef>
                          <a:spcPts val="0"/>
                        </a:spcBef>
                        <a:spcAft>
                          <a:spcPts val="0"/>
                        </a:spcAft>
                        <a:buNone/>
                      </a:pPr>
                      <a:r>
                        <a:rPr lang="en-US" sz="4400" i="1">
                          <a:latin typeface="Roboto"/>
                          <a:ea typeface="Roboto"/>
                          <a:cs typeface="Roboto"/>
                          <a:sym typeface="Roboto"/>
                        </a:rPr>
                        <a:t>sudo python -c ‘import pty;pty.spawn(“bin/bash”)’</a:t>
                      </a:r>
                      <a:endParaRPr sz="4400" i="1">
                        <a:latin typeface="Roboto"/>
                        <a:ea typeface="Roboto"/>
                        <a:cs typeface="Roboto"/>
                        <a:sym typeface="Roboto"/>
                      </a:endParaRPr>
                    </a:p>
                    <a:p>
                      <a:pPr marL="0" lvl="0" indent="0" algn="ctr" rtl="0">
                        <a:spcBef>
                          <a:spcPts val="0"/>
                        </a:spcBef>
                        <a:spcAft>
                          <a:spcPts val="0"/>
                        </a:spcAft>
                        <a:buNone/>
                      </a:pPr>
                      <a:endParaRPr sz="4400" i="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i="1">
                          <a:latin typeface="Roboto"/>
                          <a:ea typeface="Roboto"/>
                          <a:cs typeface="Roboto"/>
                          <a:sym typeface="Roboto"/>
                        </a:rPr>
                        <a:t>after discovery of stevens password; we were able to ssh with his credentials and perform a python root escalation</a:t>
                      </a:r>
                      <a:endParaRPr sz="4400" i="1">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42"/>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378" name="Google Shape;2378;p14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143"/>
          <p:cNvSpPr txBox="1">
            <a:spLocks noGrp="1"/>
          </p:cNvSpPr>
          <p:nvPr>
            <p:ph type="body" idx="3"/>
          </p:nvPr>
        </p:nvSpPr>
        <p:spPr>
          <a:xfrm>
            <a:off x="-32800" y="2423175"/>
            <a:ext cx="12221700" cy="52791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Metric = </a:t>
            </a:r>
            <a:r>
              <a:rPr lang="en-US" sz="4400">
                <a:solidFill>
                  <a:schemeClr val="dk1"/>
                </a:solidFill>
              </a:rPr>
              <a:t>WHEN counts ( ) GROUPED OVER top 5 `http.response.status_code` </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Threshold = </a:t>
            </a:r>
            <a:r>
              <a:rPr lang="en-US" sz="4400">
                <a:solidFill>
                  <a:schemeClr val="dk1"/>
                </a:solidFill>
              </a:rPr>
              <a:t>IS ABOVE 400 FOR THE LAST 5 minutes</a:t>
            </a:r>
            <a:r>
              <a:rPr lang="en-US" sz="4400" b="1">
                <a:solidFill>
                  <a:schemeClr val="dk1"/>
                </a:solidFill>
              </a:rPr>
              <a:t> </a:t>
            </a:r>
            <a:endParaRPr sz="4400" b="1">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sp>
        <p:nvSpPr>
          <p:cNvPr id="2384" name="Google Shape;2384;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Excessive HTTP Errors</a:t>
            </a:r>
            <a:endParaRPr/>
          </a:p>
        </p:txBody>
      </p:sp>
      <p:sp>
        <p:nvSpPr>
          <p:cNvPr id="2385" name="Google Shape;2385;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pic>
        <p:nvPicPr>
          <p:cNvPr id="2386" name="Google Shape;2386;p143"/>
          <p:cNvPicPr preferRelativeResize="0"/>
          <p:nvPr/>
        </p:nvPicPr>
        <p:blipFill>
          <a:blip r:embed="rId3">
            <a:alphaModFix/>
          </a:blip>
          <a:stretch>
            <a:fillRect/>
          </a:stretch>
        </p:blipFill>
        <p:spPr>
          <a:xfrm>
            <a:off x="11092075" y="1719900"/>
            <a:ext cx="12218532" cy="1123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HTTP Request Size Monitor</a:t>
            </a:r>
            <a:endParaRPr/>
          </a:p>
        </p:txBody>
      </p:sp>
      <p:sp>
        <p:nvSpPr>
          <p:cNvPr id="2392" name="Google Shape;2392;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393" name="Google Shape;2393;p144"/>
          <p:cNvSpPr txBox="1">
            <a:spLocks noGrp="1"/>
          </p:cNvSpPr>
          <p:nvPr>
            <p:ph type="body" idx="3"/>
          </p:nvPr>
        </p:nvSpPr>
        <p:spPr>
          <a:xfrm>
            <a:off x="0" y="2366725"/>
            <a:ext cx="12138900" cy="54072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Metric =</a:t>
            </a:r>
            <a:r>
              <a:rPr lang="en-US" sz="4400">
                <a:solidFill>
                  <a:schemeClr val="dk1"/>
                </a:solidFill>
              </a:rPr>
              <a:t> WHEN sum ( ) of `http.request.bytes` OVER all documents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Threshold</a:t>
            </a:r>
            <a:r>
              <a:rPr lang="en-US" sz="4400">
                <a:solidFill>
                  <a:schemeClr val="dk1"/>
                </a:solidFill>
              </a:rPr>
              <a:t> = IS ABOVE 3500 FOR THE LAST 1 minute</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sp>
        <p:nvSpPr>
          <p:cNvPr id="2394" name="Google Shape;2394;p144"/>
          <p:cNvSpPr txBox="1"/>
          <p:nvPr/>
        </p:nvSpPr>
        <p:spPr>
          <a:xfrm>
            <a:off x="15203025" y="5192350"/>
            <a:ext cx="63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395" name="Google Shape;2395;p144"/>
          <p:cNvPicPr preferRelativeResize="0"/>
          <p:nvPr/>
        </p:nvPicPr>
        <p:blipFill>
          <a:blip r:embed="rId3">
            <a:alphaModFix/>
          </a:blip>
          <a:stretch>
            <a:fillRect/>
          </a:stretch>
        </p:blipFill>
        <p:spPr>
          <a:xfrm>
            <a:off x="11269400" y="1819600"/>
            <a:ext cx="12376799" cy="1044927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929</Words>
  <Application>Microsoft Office PowerPoint</Application>
  <PresentationFormat>Custom</PresentationFormat>
  <Paragraphs>142</Paragraphs>
  <Slides>19</Slides>
  <Notes>19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19</vt:i4>
      </vt:variant>
    </vt:vector>
  </HeadingPairs>
  <TitlesOfParts>
    <vt:vector size="36" baseType="lpstr">
      <vt:lpstr>Amatic SC</vt:lpstr>
      <vt:lpstr>Arial</vt:lpstr>
      <vt:lpstr>Calibri</vt:lpstr>
      <vt:lpstr>Helvetica Neue</vt:lpstr>
      <vt:lpstr>Inconsolata</vt:lpstr>
      <vt:lpstr>Lato Light</vt:lpstr>
      <vt:lpstr>Poppins</vt:lpstr>
      <vt:lpstr>Poppins Medium</vt:lpstr>
      <vt:lpstr>Roboto</vt:lpstr>
      <vt:lpstr>Roboto Black</vt:lpstr>
      <vt:lpstr>Roboto Light</vt:lpstr>
      <vt:lpstr>Roboto Medium</vt:lpstr>
      <vt:lpstr>Roboto Thin</vt:lpstr>
      <vt:lpstr>Office Theme</vt:lpstr>
      <vt:lpstr>Simple Light</vt:lpstr>
      <vt:lpstr>2_Custom Design</vt:lpstr>
      <vt:lpstr>Simple Light</vt:lpstr>
      <vt:lpstr>Final Engagement Attack, Defense &amp; Analysis of a Vulnerable Network Juan, Melvin, Joseph O, Francis, Mike C</vt:lpstr>
      <vt:lpstr>Table of Contents</vt:lpstr>
      <vt:lpstr>Network Topology &amp; Critical Vulnerabilities  </vt:lpstr>
      <vt:lpstr>Network Topology</vt:lpstr>
      <vt:lpstr>Critical Vulnerabilities: Target 1</vt:lpstr>
      <vt:lpstr>Critical Vulnerabilities: Target 1 (Continued)</vt:lpstr>
      <vt:lpstr>Alerts Implemented  </vt:lpstr>
      <vt:lpstr>Excessive HTTP Errors</vt:lpstr>
      <vt:lpstr>HTTP Request Size Monitor</vt:lpstr>
      <vt:lpstr>CPU Usage Monitor</vt:lpstr>
      <vt:lpstr>Hardening  </vt:lpstr>
      <vt:lpstr>Hardening Against Open Port 22 SSH Vulnerability on Target 1 </vt:lpstr>
      <vt:lpstr>Hardening Against WordPress Configuration and SQL Database Vulnerability on Target 1 </vt:lpstr>
      <vt:lpstr>Hardening Against Privilege Escalation on Target 1 </vt:lpstr>
      <vt:lpstr>Hardening Against WordPress XML-RPC Related Vulnerabilities on Target 1 </vt:lpstr>
      <vt:lpstr>Hardening against Weak passwords</vt:lpstr>
      <vt:lpstr>Implementing Patches  </vt:lpstr>
      <vt:lpstr>Implementing Patches with Ansible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 Juan, Melvin, Joseph O, Francis, Mike C</dc:title>
  <cp:lastModifiedBy>Bing D</cp:lastModifiedBy>
  <cp:revision>1</cp:revision>
  <dcterms:modified xsi:type="dcterms:W3CDTF">2021-08-10T03:00:01Z</dcterms:modified>
</cp:coreProperties>
</file>